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69" r:id="rId4"/>
    <p:sldId id="264" r:id="rId5"/>
    <p:sldId id="266" r:id="rId6"/>
    <p:sldId id="267" r:id="rId7"/>
    <p:sldId id="268" r:id="rId8"/>
    <p:sldId id="271" r:id="rId9"/>
    <p:sldId id="260" r:id="rId10"/>
    <p:sldId id="272" r:id="rId11"/>
    <p:sldId id="270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61" r:id="rId21"/>
    <p:sldId id="265" r:id="rId2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lia Leppsaar" initials="LL" lastIdx="0" clrIdx="0">
    <p:extLst>
      <p:ext uri="{19B8F6BF-5375-455C-9EA6-DF929625EA0E}">
        <p15:presenceInfo xmlns:p15="http://schemas.microsoft.com/office/powerpoint/2012/main" userId="S-1-5-21-4140370590-3299074193-703694859-26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60706-7374-40E8-8977-4128AE3F2B5B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72CC1-4753-408A-B1FB-EDD170003D98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17866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72CC1-4753-408A-B1FB-EDD170003D98}" type="slidenum">
              <a:rPr lang="et-EE" smtClean="0"/>
              <a:pPr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3514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72CC1-4753-408A-B1FB-EDD170003D98}" type="slidenum">
              <a:rPr lang="et-EE" smtClean="0"/>
              <a:pPr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23534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72CC1-4753-408A-B1FB-EDD170003D98}" type="slidenum">
              <a:rPr lang="et-EE" smtClean="0"/>
              <a:pPr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19572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75822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1548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4918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4936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5823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6282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65080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3973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87666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1729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71598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A6974-94D0-473A-964B-C1CAA753EA37}" type="datetimeFigureOut">
              <a:rPr lang="et-EE" smtClean="0"/>
              <a:pPr/>
              <a:t>16.04.2018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45C0B-7CDE-481B-A25B-FAD21E3FCB72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1551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igiteataja.ee/akt/117012014004" TargetMode="External"/><Relationship Id="rId2" Type="http://schemas.openxmlformats.org/officeDocument/2006/relationships/hyperlink" Target="https://www.riigiteataja.ee/akt/13107201500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riigiteataja.ee/akt/10611201300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Õendusprotsess- teooria ja praktika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Lilia Leppsaar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8176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et-EE" i="1" dirty="0" err="1" smtClean="0">
                <a:solidFill>
                  <a:srgbClr val="FF0000"/>
                </a:solidFill>
              </a:rPr>
              <a:t>Repetitio</a:t>
            </a:r>
            <a:r>
              <a:rPr lang="et-EE" i="1" dirty="0" smtClean="0">
                <a:solidFill>
                  <a:srgbClr val="FF0000"/>
                </a:solidFill>
              </a:rPr>
              <a:t> </a:t>
            </a:r>
            <a:r>
              <a:rPr lang="et-EE" i="1" dirty="0" err="1" smtClean="0">
                <a:solidFill>
                  <a:srgbClr val="FF0000"/>
                </a:solidFill>
              </a:rPr>
              <a:t>est</a:t>
            </a:r>
            <a:r>
              <a:rPr lang="et-EE" i="1" dirty="0" smtClean="0">
                <a:solidFill>
                  <a:srgbClr val="FF0000"/>
                </a:solidFill>
              </a:rPr>
              <a:t> </a:t>
            </a:r>
            <a:r>
              <a:rPr lang="et-EE" i="1" dirty="0" err="1" smtClean="0">
                <a:solidFill>
                  <a:srgbClr val="FF0000"/>
                </a:solidFill>
              </a:rPr>
              <a:t>mater</a:t>
            </a:r>
            <a:r>
              <a:rPr lang="et-EE" i="1" dirty="0" smtClean="0">
                <a:solidFill>
                  <a:srgbClr val="FF0000"/>
                </a:solidFill>
              </a:rPr>
              <a:t> </a:t>
            </a:r>
            <a:r>
              <a:rPr lang="et-EE" i="1" dirty="0" err="1" smtClean="0">
                <a:solidFill>
                  <a:srgbClr val="FF0000"/>
                </a:solidFill>
              </a:rPr>
              <a:t>studiorum</a:t>
            </a:r>
            <a:endParaRPr lang="et-EE" i="1" dirty="0">
              <a:solidFill>
                <a:srgbClr val="FF0000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/>
          <a:lstStyle/>
          <a:p>
            <a:pPr marL="0" indent="0">
              <a:buNone/>
            </a:pP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Õendusprotsess on loogiline, süstemaatiline viis õendustöö väljendamiseks.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Õendusprotsess on vastastikusel suhtlemisel põhinev probleemide lahendamine ja otsuste langetamine, et püstitada ja saavutada õenduse eesmärke.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Protsess kajastab muutusi, mis toimuvad patsiendis endas ja tegevusi patsiendi ning tervishoiumeeskonna vahel.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Süstemaatiline viis tähendab, et õendusabi planeerides võetakse arvesse kõiki asjaolusid, mis võivad mõjutada patsienti ja temale pakutavat õendusabi.</a:t>
            </a:r>
            <a:endParaRPr lang="et-E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87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165101"/>
            <a:ext cx="10515600" cy="711200"/>
          </a:xfrm>
        </p:spPr>
        <p:txBody>
          <a:bodyPr>
            <a:normAutofit/>
          </a:bodyPr>
          <a:lstStyle/>
          <a:p>
            <a:r>
              <a:rPr lang="et-EE" b="1" dirty="0" smtClean="0"/>
              <a:t>Õendusprotsess</a:t>
            </a:r>
            <a:endParaRPr lang="et-EE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584200"/>
            <a:ext cx="10464799" cy="6273800"/>
          </a:xfrm>
          <a:prstGeom prst="rect">
            <a:avLst/>
          </a:prstGeom>
        </p:spPr>
      </p:pic>
      <p:sp>
        <p:nvSpPr>
          <p:cNvPr id="9" name="Ristkülik 8"/>
          <p:cNvSpPr/>
          <p:nvPr/>
        </p:nvSpPr>
        <p:spPr>
          <a:xfrm>
            <a:off x="4368801" y="3244334"/>
            <a:ext cx="276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Professionaalne kvaliteet</a:t>
            </a:r>
            <a:endParaRPr lang="et-EE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768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165101"/>
            <a:ext cx="10515600" cy="914399"/>
          </a:xfrm>
        </p:spPr>
        <p:txBody>
          <a:bodyPr>
            <a:normAutofit/>
          </a:bodyPr>
          <a:lstStyle/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Õendusabi vajaduse hindamine- anamnees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939800"/>
            <a:ext cx="10515600" cy="5237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t-EE" dirty="0" smtClean="0"/>
              <a:t>Õde hindab patsiendi</a:t>
            </a:r>
          </a:p>
          <a:p>
            <a:r>
              <a:rPr lang="et-EE" dirty="0"/>
              <a:t>f</a:t>
            </a:r>
            <a:r>
              <a:rPr lang="et-EE" dirty="0" smtClean="0"/>
              <a:t>üsioloogilisi</a:t>
            </a:r>
          </a:p>
          <a:p>
            <a:r>
              <a:rPr lang="et-EE" dirty="0"/>
              <a:t>p</a:t>
            </a:r>
            <a:r>
              <a:rPr lang="et-EE" dirty="0" smtClean="0"/>
              <a:t>sühholoogilisi </a:t>
            </a:r>
          </a:p>
          <a:p>
            <a:r>
              <a:rPr lang="et-EE" dirty="0"/>
              <a:t>s</a:t>
            </a:r>
            <a:r>
              <a:rPr lang="et-EE" dirty="0" smtClean="0"/>
              <a:t>otsiaalseid vajadusi.</a:t>
            </a:r>
          </a:p>
          <a:p>
            <a:pPr marL="0" indent="0">
              <a:buNone/>
            </a:pPr>
            <a:r>
              <a:rPr lang="et-EE" dirty="0" smtClean="0"/>
              <a:t>Andmete kogumisel tuleb </a:t>
            </a:r>
          </a:p>
          <a:p>
            <a:r>
              <a:rPr lang="et-EE" dirty="0"/>
              <a:t>a</a:t>
            </a:r>
            <a:r>
              <a:rPr lang="et-EE" dirty="0" smtClean="0"/>
              <a:t>rvestada tuleb patsiendi igapäevast elustiili</a:t>
            </a:r>
          </a:p>
          <a:p>
            <a:r>
              <a:rPr lang="et-EE" dirty="0"/>
              <a:t>p</a:t>
            </a:r>
            <a:r>
              <a:rPr lang="et-EE" dirty="0" smtClean="0"/>
              <a:t>atsienti tuleb käsitleda tervikuna</a:t>
            </a:r>
          </a:p>
          <a:p>
            <a:r>
              <a:rPr lang="et-EE" dirty="0"/>
              <a:t>l</a:t>
            </a:r>
            <a:r>
              <a:rPr lang="et-EE" dirty="0" smtClean="0"/>
              <a:t>uua usalduslik suhe patsiendiga</a:t>
            </a:r>
          </a:p>
          <a:p>
            <a:r>
              <a:rPr lang="et-EE" dirty="0"/>
              <a:t>v</a:t>
            </a:r>
            <a:r>
              <a:rPr lang="et-EE" dirty="0" smtClean="0"/>
              <a:t>ajadusel kaasatakse patsiendi perekond</a:t>
            </a:r>
          </a:p>
          <a:p>
            <a:r>
              <a:rPr lang="et-EE" dirty="0"/>
              <a:t>t</a:t>
            </a:r>
            <a:r>
              <a:rPr lang="et-EE" dirty="0" smtClean="0"/>
              <a:t>äpne teave patsiendist aitab kaasa õendusabi vajaduse hindamisele</a:t>
            </a:r>
          </a:p>
          <a:p>
            <a:r>
              <a:rPr lang="et-EE" dirty="0"/>
              <a:t>s</a:t>
            </a:r>
            <a:r>
              <a:rPr lang="et-EE" dirty="0" smtClean="0"/>
              <a:t>üstemaatiline lähenemine suurendab professionaalset kompetentsi ja usaldusväärsust</a:t>
            </a:r>
          </a:p>
          <a:p>
            <a:r>
              <a:rPr lang="et-EE" dirty="0"/>
              <a:t>õ</a:t>
            </a:r>
            <a:r>
              <a:rPr lang="et-EE" dirty="0" smtClean="0"/>
              <a:t>e kogemused ja oskused.</a:t>
            </a:r>
          </a:p>
          <a:p>
            <a:pPr marL="0" indent="0">
              <a:buNone/>
            </a:pPr>
            <a:r>
              <a:rPr lang="fi-FI" dirty="0" err="1">
                <a:solidFill>
                  <a:srgbClr val="FF0000"/>
                </a:solidFill>
              </a:rPr>
              <a:t>Õendusabivajaduse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hindamine</a:t>
            </a:r>
            <a:r>
              <a:rPr lang="fi-FI" dirty="0">
                <a:solidFill>
                  <a:srgbClr val="FF0000"/>
                </a:solidFill>
              </a:rPr>
              <a:t> on </a:t>
            </a:r>
            <a:r>
              <a:rPr lang="fi-FI" dirty="0" err="1">
                <a:solidFill>
                  <a:srgbClr val="FF0000"/>
                </a:solidFill>
              </a:rPr>
              <a:t>aluseks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õendusplaani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koostamisel</a:t>
            </a:r>
            <a:r>
              <a:rPr lang="fi-FI" dirty="0">
                <a:solidFill>
                  <a:srgbClr val="FF0000"/>
                </a:solidFill>
              </a:rPr>
              <a:t> ja </a:t>
            </a:r>
            <a:r>
              <a:rPr lang="fi-FI" dirty="0" err="1">
                <a:solidFill>
                  <a:srgbClr val="FF0000"/>
                </a:solidFill>
              </a:rPr>
              <a:t>muudele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et-EE" dirty="0" smtClean="0">
                <a:solidFill>
                  <a:srgbClr val="FF0000"/>
                </a:solidFill>
              </a:rPr>
              <a:t>õendus</a:t>
            </a:r>
            <a:r>
              <a:rPr lang="fi-FI" dirty="0" err="1" smtClean="0">
                <a:solidFill>
                  <a:srgbClr val="FF0000"/>
                </a:solidFill>
              </a:rPr>
              <a:t>tegevustele</a:t>
            </a:r>
            <a:r>
              <a:rPr lang="et-EE" dirty="0" smtClean="0">
                <a:solidFill>
                  <a:srgbClr val="FF0000"/>
                </a:solidFill>
              </a:rPr>
              <a:t>.</a:t>
            </a: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210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Õendusabi vajaduse </a:t>
            </a:r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hindamine-  anamnees (2)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Andmete kogumiseks kasutatakse vajaduste teooriaid või õendushoolduse  mudeleid (</a:t>
            </a:r>
            <a:r>
              <a:rPr lang="et-EE" dirty="0" err="1" smtClean="0"/>
              <a:t>Hendersoni</a:t>
            </a:r>
            <a:r>
              <a:rPr lang="et-EE" dirty="0" smtClean="0"/>
              <a:t>, </a:t>
            </a:r>
            <a:r>
              <a:rPr lang="et-EE" dirty="0" err="1" smtClean="0"/>
              <a:t>Oremi</a:t>
            </a:r>
            <a:r>
              <a:rPr lang="et-EE" dirty="0" smtClean="0"/>
              <a:t>, Roy, </a:t>
            </a:r>
            <a:r>
              <a:rPr lang="et-EE" dirty="0" err="1" smtClean="0"/>
              <a:t>Roper-Logan</a:t>
            </a:r>
            <a:r>
              <a:rPr lang="et-EE" dirty="0" smtClean="0"/>
              <a:t> –</a:t>
            </a:r>
            <a:r>
              <a:rPr lang="et-EE" dirty="0" err="1" smtClean="0"/>
              <a:t>Tierney</a:t>
            </a:r>
            <a:r>
              <a:rPr lang="et-EE" dirty="0" smtClean="0"/>
              <a:t>)</a:t>
            </a:r>
          </a:p>
          <a:p>
            <a:r>
              <a:rPr lang="et-EE" dirty="0" smtClean="0"/>
              <a:t>Patsiendist tervikpildi saamiseks on vajalik kasutada erinevaid andmete kogumise meetodeid (vestlus, intervjuu, vaatlus, läbivaatus, palpatsioon, perkussioon, auskultatsioon, mõõtmine)</a:t>
            </a:r>
          </a:p>
          <a:p>
            <a:r>
              <a:rPr lang="et-EE" dirty="0" smtClean="0"/>
              <a:t>Andmete kogumise allikad (patsient ja tema lähedased, õe tähelepanekud, muu olemasolev tervisega seotud dokumentatsioon, üldineinfo erialasest kirjandusest)</a:t>
            </a:r>
          </a:p>
          <a:p>
            <a:r>
              <a:rPr lang="et-EE" dirty="0" smtClean="0"/>
              <a:t>Oluline on teabe dokumenteerimine (SM määrus </a:t>
            </a:r>
            <a:r>
              <a:rPr lang="nn-NO" dirty="0" smtClean="0"/>
              <a:t>Tervishoiuteenuse </a:t>
            </a:r>
            <a:r>
              <a:rPr lang="nn-NO" dirty="0"/>
              <a:t>osutamise dokumenteerimise ning nende dokumentide säilitamise tingimused ja </a:t>
            </a:r>
            <a:r>
              <a:rPr lang="nn-NO" dirty="0" smtClean="0"/>
              <a:t>kord</a:t>
            </a:r>
            <a:r>
              <a:rPr lang="et-EE" dirty="0" smtClean="0"/>
              <a:t>)</a:t>
            </a:r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4557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975"/>
          </a:xfrm>
        </p:spPr>
        <p:txBody>
          <a:bodyPr>
            <a:normAutofit fontScale="90000"/>
          </a:bodyPr>
          <a:lstStyle/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Andmete analüüs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122863"/>
          </a:xfrm>
        </p:spPr>
        <p:txBody>
          <a:bodyPr>
            <a:normAutofit fontScale="92500" lnSpcReduction="20000"/>
          </a:bodyPr>
          <a:lstStyle/>
          <a:p>
            <a:r>
              <a:rPr lang="et-EE" dirty="0" smtClean="0"/>
              <a:t>Kontrollitakse kas andmed on õiged</a:t>
            </a:r>
          </a:p>
          <a:p>
            <a:r>
              <a:rPr lang="et-EE" dirty="0" smtClean="0"/>
              <a:t>Kontrollitakse, et andmete kogumisel oleks kõigele tähelepanu pööratud ja midagi ei oleks unustatud</a:t>
            </a:r>
          </a:p>
          <a:p>
            <a:r>
              <a:rPr lang="et-EE" dirty="0" smtClean="0"/>
              <a:t>Tehakse järeldused- tuuakse välja probleem(id)</a:t>
            </a:r>
          </a:p>
          <a:p>
            <a:r>
              <a:rPr lang="et-EE" dirty="0" smtClean="0"/>
              <a:t>Hinnatakse probleemide paikapidavust</a:t>
            </a:r>
          </a:p>
          <a:p>
            <a:pPr marL="0" indent="0">
              <a:buNone/>
            </a:pPr>
            <a:r>
              <a:rPr lang="et-EE" dirty="0" smtClean="0"/>
              <a:t>Õendusprobleem on midagi, mis teeb muret patsiendile või teda hooldavale isikule.</a:t>
            </a:r>
          </a:p>
          <a:p>
            <a:pPr marL="0" indent="0">
              <a:buNone/>
            </a:pPr>
            <a:r>
              <a:rPr lang="et-EE" dirty="0" smtClean="0"/>
              <a:t>ÕERNDUSPROBLEEMI SÕNASTAMINE</a:t>
            </a:r>
          </a:p>
          <a:p>
            <a:r>
              <a:rPr lang="et-EE" dirty="0" smtClean="0"/>
              <a:t>Individuaalne</a:t>
            </a:r>
          </a:p>
          <a:p>
            <a:r>
              <a:rPr lang="et-EE" dirty="0" smtClean="0"/>
              <a:t>Teistele arusaadav</a:t>
            </a:r>
          </a:p>
          <a:p>
            <a:r>
              <a:rPr lang="et-EE" dirty="0" smtClean="0"/>
              <a:t>Sõnastatud nii, et probleemi lahendamist on võimalik hinnata.</a:t>
            </a:r>
          </a:p>
          <a:p>
            <a:pPr marL="0" indent="0">
              <a:buNone/>
            </a:pPr>
            <a:r>
              <a:rPr lang="et-EE" dirty="0" smtClean="0"/>
              <a:t>Õendusprobleemid sõnastatakse võimalikult täpselt, arvestades probleemi eesmärgipäraseid lahendamise võimalusi.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99087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Õendusdiagnoos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 On kliiniline otsus, mis käsitleb üksikisiku, pere või elanikkonna</a:t>
            </a:r>
          </a:p>
          <a:p>
            <a:pPr marL="0" indent="0">
              <a:buNone/>
            </a:pPr>
            <a:r>
              <a:rPr lang="et-EE" dirty="0"/>
              <a:t>reaktsiooni terviseseisunditele/eluprotsessidele või selle reaktsiooni</a:t>
            </a:r>
          </a:p>
          <a:p>
            <a:pPr marL="0" indent="0">
              <a:buNone/>
            </a:pPr>
            <a:r>
              <a:rPr lang="et-EE" dirty="0"/>
              <a:t>ohtu;</a:t>
            </a:r>
          </a:p>
          <a:p>
            <a:r>
              <a:rPr lang="et-EE" dirty="0"/>
              <a:t>probleemi- või riskikeskne, </a:t>
            </a:r>
            <a:r>
              <a:rPr lang="et-EE" dirty="0" err="1"/>
              <a:t>terviseedenduslik</a:t>
            </a:r>
            <a:r>
              <a:rPr lang="et-EE" dirty="0"/>
              <a:t> või sündroomipõhine;</a:t>
            </a:r>
          </a:p>
          <a:p>
            <a:r>
              <a:rPr lang="et-EE" dirty="0"/>
              <a:t>on aluseks õendussekkumiste valikule, et saavutada õendusabist</a:t>
            </a:r>
          </a:p>
          <a:p>
            <a:pPr marL="0" indent="0">
              <a:buNone/>
            </a:pPr>
            <a:r>
              <a:rPr lang="et-EE" dirty="0"/>
              <a:t>sõltuvaid tulemusi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30291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Eesmärk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Patsiendikeskne</a:t>
            </a:r>
          </a:p>
          <a:p>
            <a:r>
              <a:rPr lang="et-EE" dirty="0" smtClean="0"/>
              <a:t>Sõnastatakse lühidalt, täpselt, konkreetselt</a:t>
            </a:r>
          </a:p>
          <a:p>
            <a:r>
              <a:rPr lang="et-EE" dirty="0" smtClean="0"/>
              <a:t>Peab andma võimaluse hinnata</a:t>
            </a:r>
          </a:p>
          <a:p>
            <a:r>
              <a:rPr lang="et-EE" dirty="0" smtClean="0"/>
              <a:t>Saavutatav ja reaalne  </a:t>
            </a:r>
          </a:p>
          <a:p>
            <a:r>
              <a:rPr lang="et-EE" dirty="0" smtClean="0"/>
              <a:t>Kasutatakse tegevust väljendavaid verbe</a:t>
            </a:r>
          </a:p>
          <a:p>
            <a:r>
              <a:rPr lang="et-EE" dirty="0" smtClean="0"/>
              <a:t>Täpne tegevussuund, tegevusjuhis</a:t>
            </a:r>
          </a:p>
          <a:p>
            <a:r>
              <a:rPr lang="et-EE" dirty="0" smtClean="0"/>
              <a:t>Ajaline määratlus, millise aja möödudes eesmärk </a:t>
            </a:r>
            <a:r>
              <a:rPr lang="et-EE" dirty="0"/>
              <a:t>saavutatakse (</a:t>
            </a:r>
            <a:r>
              <a:rPr lang="et-EE" dirty="0" err="1"/>
              <a:t>lähi</a:t>
            </a:r>
            <a:r>
              <a:rPr lang="et-EE" dirty="0"/>
              <a:t>- ja </a:t>
            </a:r>
            <a:r>
              <a:rPr lang="et-EE" dirty="0" err="1"/>
              <a:t>kaugeesmärk</a:t>
            </a:r>
            <a:r>
              <a:rPr lang="et-EE" dirty="0"/>
              <a:t>)</a:t>
            </a:r>
          </a:p>
          <a:p>
            <a:r>
              <a:rPr lang="et-EE" dirty="0" smtClean="0"/>
              <a:t>Võimalusel kasutada patsiendi enda sõnu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34918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Õendustegevuste planeerimine ja teostamine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 smtClean="0"/>
              <a:t>Sõltub õdede teadmistest ja oskustest</a:t>
            </a:r>
          </a:p>
          <a:p>
            <a:r>
              <a:rPr lang="et-EE" dirty="0" smtClean="0"/>
              <a:t>Vastastikune mõjutamine</a:t>
            </a:r>
          </a:p>
          <a:p>
            <a:r>
              <a:rPr lang="et-EE" dirty="0" smtClean="0"/>
              <a:t>Julgustamine, toetamine</a:t>
            </a:r>
          </a:p>
          <a:p>
            <a:r>
              <a:rPr lang="et-EE" dirty="0" err="1" smtClean="0"/>
              <a:t>Terviseedendus</a:t>
            </a:r>
            <a:endParaRPr lang="et-EE" dirty="0" smtClean="0"/>
          </a:p>
          <a:p>
            <a:r>
              <a:rPr lang="et-EE" dirty="0" smtClean="0"/>
              <a:t>Patsiendi õpetamine</a:t>
            </a:r>
          </a:p>
          <a:p>
            <a:r>
              <a:rPr lang="et-EE" dirty="0" smtClean="0"/>
              <a:t>Nõustamine</a:t>
            </a:r>
          </a:p>
          <a:p>
            <a:r>
              <a:rPr lang="et-EE" dirty="0" smtClean="0"/>
              <a:t>Taastus- ja rehabiliteerivad tegevused</a:t>
            </a:r>
          </a:p>
          <a:p>
            <a:r>
              <a:rPr lang="et-EE" dirty="0" smtClean="0"/>
              <a:t>Õendus- ja hooldusprotseduurid</a:t>
            </a:r>
          </a:p>
          <a:p>
            <a:r>
              <a:rPr lang="et-EE" dirty="0" smtClean="0"/>
              <a:t>Sotsiaalsed ja turvalise keskkonnaga seotud tegevused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41342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</p:spPr>
        <p:txBody>
          <a:bodyPr/>
          <a:lstStyle/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Õendustegevuse hindamine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104900"/>
            <a:ext cx="10515600" cy="5072063"/>
          </a:xfrm>
        </p:spPr>
        <p:txBody>
          <a:bodyPr>
            <a:normAutofit/>
          </a:bodyPr>
          <a:lstStyle/>
          <a:p>
            <a:r>
              <a:rPr lang="et-EE" dirty="0" smtClean="0"/>
              <a:t>hõlmab </a:t>
            </a:r>
            <a:r>
              <a:rPr lang="et-EE" dirty="0"/>
              <a:t>nii tulemusi patsiendi seisundis, kui ka hinnangut õendustegevuse efektiivsusele, sisaldab probleeme, mis on lahenenud, kui ka neid probleeme, mis vajavad </a:t>
            </a:r>
            <a:r>
              <a:rPr lang="et-EE" dirty="0" smtClean="0"/>
              <a:t>lahendamist</a:t>
            </a:r>
          </a:p>
          <a:p>
            <a:r>
              <a:rPr lang="et-EE" dirty="0" smtClean="0"/>
              <a:t>Hinnatakse kõiki õendusprotsessi etappe</a:t>
            </a:r>
          </a:p>
          <a:p>
            <a:r>
              <a:rPr lang="et-EE" dirty="0" smtClean="0"/>
              <a:t>Hindamine peab olema pidev, mis muudab protsessi dünaamiliseks</a:t>
            </a:r>
          </a:p>
          <a:p>
            <a:r>
              <a:rPr lang="et-EE" dirty="0" smtClean="0"/>
              <a:t>Hinnang peab olema süstematiseeritud, tehakse teadlikult ja ettekavatsetult</a:t>
            </a:r>
          </a:p>
          <a:p>
            <a:r>
              <a:rPr lang="et-EE" dirty="0" smtClean="0"/>
              <a:t>Kasutatakse samu jälgimise, küsitlemise, uurimise ja mõõtmise oskusi, mida kasutati õendusabi vajaduse hindamisel</a:t>
            </a:r>
          </a:p>
          <a:p>
            <a:r>
              <a:rPr lang="et-EE" dirty="0" smtClean="0"/>
              <a:t>Hinnatakse, kas planeeritud tegevused on aidanud eesmärki täita, kas eesmärk on saavutatud või ei.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76251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39725"/>
            <a:ext cx="10515600" cy="892175"/>
          </a:xfrm>
        </p:spPr>
        <p:txBody>
          <a:bodyPr/>
          <a:lstStyle/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Professionaalne kvaliteet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041400"/>
            <a:ext cx="10515600" cy="5135563"/>
          </a:xfrm>
        </p:spPr>
        <p:txBody>
          <a:bodyPr/>
          <a:lstStyle/>
          <a:p>
            <a:r>
              <a:rPr lang="et-EE" dirty="0"/>
              <a:t>Parimad teadmised ja oskused</a:t>
            </a:r>
          </a:p>
          <a:p>
            <a:r>
              <a:rPr lang="et-EE" dirty="0"/>
              <a:t>Tõenduspõhised ravi- ja tegevusjuhendid</a:t>
            </a:r>
          </a:p>
          <a:p>
            <a:r>
              <a:rPr lang="et-EE" dirty="0"/>
              <a:t>Õigusaktidele vastav õendusdokumentatsioon</a:t>
            </a:r>
          </a:p>
          <a:p>
            <a:r>
              <a:rPr lang="et-EE" dirty="0"/>
              <a:t>Hea meeskonnatöö</a:t>
            </a:r>
          </a:p>
          <a:p>
            <a:r>
              <a:rPr lang="et-EE" dirty="0"/>
              <a:t>Kutseetika</a:t>
            </a:r>
          </a:p>
          <a:p>
            <a:r>
              <a:rPr lang="et-EE" dirty="0"/>
              <a:t>Patsiendikeskne õendusabi</a:t>
            </a:r>
          </a:p>
          <a:p>
            <a:r>
              <a:rPr lang="et-EE" dirty="0"/>
              <a:t>Kulutõhusus </a:t>
            </a:r>
          </a:p>
          <a:p>
            <a:r>
              <a:rPr lang="et-EE" dirty="0"/>
              <a:t>Tõenduspõhine õenduspraktika 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96619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Sissejuhatus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Õendusprotsess praktikas, põgus tagasivaade õendusdokumentatsiooni täitmise tulemustest statsionaarse õendusabi kliinilises </a:t>
            </a:r>
            <a:r>
              <a:rPr lang="et-EE" dirty="0" smtClean="0"/>
              <a:t>auditis (2016-2017)</a:t>
            </a:r>
            <a:endParaRPr lang="et-EE" dirty="0" smtClean="0"/>
          </a:p>
          <a:p>
            <a:r>
              <a:rPr lang="et-EE" dirty="0" smtClean="0"/>
              <a:t>Õendusdokumentatsiooni täitmise nõuded- õigusruum</a:t>
            </a:r>
          </a:p>
          <a:p>
            <a:r>
              <a:rPr lang="et-EE" dirty="0" smtClean="0"/>
              <a:t>Õendusprotsess- teoorias </a:t>
            </a:r>
          </a:p>
        </p:txBody>
      </p:sp>
    </p:spTree>
    <p:extLst>
      <p:ext uri="{BB962C8B-B14F-4D97-AF65-F5344CB8AC3E}">
        <p14:creationId xmlns:p14="http://schemas.microsoft.com/office/powerpoint/2010/main" val="15357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36600" y="822325"/>
            <a:ext cx="10515600" cy="1325563"/>
          </a:xfrm>
        </p:spPr>
        <p:txBody>
          <a:bodyPr/>
          <a:lstStyle/>
          <a:p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Kett on just nii tugev, kui tugev on tema kõige nõrgem lüli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0331" y="2298699"/>
            <a:ext cx="4351338" cy="387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77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Kasutatud kirjandus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err="1"/>
              <a:t>Alfaro</a:t>
            </a:r>
            <a:r>
              <a:rPr lang="et-EE" dirty="0"/>
              <a:t>- </a:t>
            </a:r>
            <a:r>
              <a:rPr lang="et-EE" dirty="0" err="1"/>
              <a:t>Lefevevre</a:t>
            </a:r>
            <a:r>
              <a:rPr lang="et-EE" dirty="0"/>
              <a:t>, R. (2005) </a:t>
            </a:r>
            <a:r>
              <a:rPr lang="et-EE" dirty="0" err="1"/>
              <a:t>Applying</a:t>
            </a:r>
            <a:r>
              <a:rPr lang="et-EE" dirty="0"/>
              <a:t> </a:t>
            </a:r>
            <a:r>
              <a:rPr lang="et-EE" dirty="0" err="1"/>
              <a:t>Nursing</a:t>
            </a:r>
            <a:r>
              <a:rPr lang="et-EE" dirty="0"/>
              <a:t> </a:t>
            </a:r>
            <a:r>
              <a:rPr lang="et-EE" dirty="0" err="1"/>
              <a:t>Process</a:t>
            </a:r>
            <a:r>
              <a:rPr lang="et-EE" dirty="0"/>
              <a:t> </a:t>
            </a:r>
            <a:r>
              <a:rPr lang="et-EE" dirty="0" err="1"/>
              <a:t>Promoting</a:t>
            </a:r>
            <a:r>
              <a:rPr lang="et-EE" dirty="0"/>
              <a:t> </a:t>
            </a:r>
            <a:r>
              <a:rPr lang="et-EE" dirty="0" err="1"/>
              <a:t>Collaborative</a:t>
            </a:r>
            <a:r>
              <a:rPr lang="et-EE" dirty="0"/>
              <a:t> </a:t>
            </a:r>
            <a:r>
              <a:rPr lang="et-EE" dirty="0" err="1"/>
              <a:t>Care</a:t>
            </a:r>
            <a:r>
              <a:rPr lang="et-EE" dirty="0"/>
              <a:t>. </a:t>
            </a:r>
            <a:r>
              <a:rPr lang="en-US" dirty="0"/>
              <a:t>Lippincott Williams &amp; Wilkins, Philadelphia, </a:t>
            </a:r>
            <a:r>
              <a:rPr lang="en-US" dirty="0" smtClean="0"/>
              <a:t>PA</a:t>
            </a:r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Eesti </a:t>
            </a:r>
            <a:r>
              <a:rPr lang="et-EE" dirty="0"/>
              <a:t>Haigekassa kliinilise </a:t>
            </a:r>
            <a:r>
              <a:rPr lang="et-EE" dirty="0" smtClean="0"/>
              <a:t>auditi ,,</a:t>
            </a:r>
            <a:r>
              <a:rPr lang="et-EE" dirty="0"/>
              <a:t>Iseseisva statsionaarse õendusabi põhjendatus ja </a:t>
            </a:r>
            <a:r>
              <a:rPr lang="et-EE" dirty="0" smtClean="0"/>
              <a:t>kvaliteet, aruanne. Tallinn 2017.</a:t>
            </a:r>
            <a:endParaRPr lang="et-EE" dirty="0"/>
          </a:p>
          <a:p>
            <a:pPr marL="0" indent="0">
              <a:buNone/>
            </a:pPr>
            <a:r>
              <a:rPr lang="et-EE" dirty="0" err="1" smtClean="0"/>
              <a:t>Herdman</a:t>
            </a:r>
            <a:r>
              <a:rPr lang="et-EE" dirty="0" smtClean="0"/>
              <a:t>, T.H. &amp; </a:t>
            </a:r>
            <a:r>
              <a:rPr lang="et-EE" dirty="0" err="1" smtClean="0"/>
              <a:t>Kamitsuru</a:t>
            </a:r>
            <a:r>
              <a:rPr lang="et-EE" dirty="0" smtClean="0"/>
              <a:t>, S. (</a:t>
            </a:r>
            <a:r>
              <a:rPr lang="et-EE" dirty="0" err="1" smtClean="0"/>
              <a:t>Eds</a:t>
            </a:r>
            <a:r>
              <a:rPr lang="et-EE" dirty="0" smtClean="0"/>
              <a:t>.). (2014). NANDA International</a:t>
            </a:r>
          </a:p>
          <a:p>
            <a:pPr marL="0" indent="0">
              <a:buNone/>
            </a:pPr>
            <a:r>
              <a:rPr lang="et-EE" dirty="0" err="1" smtClean="0"/>
              <a:t>Nursing</a:t>
            </a:r>
            <a:r>
              <a:rPr lang="et-EE" dirty="0" smtClean="0"/>
              <a:t> </a:t>
            </a:r>
            <a:r>
              <a:rPr lang="et-EE" dirty="0" err="1" smtClean="0"/>
              <a:t>Diagnoses</a:t>
            </a:r>
            <a:r>
              <a:rPr lang="et-EE" dirty="0" smtClean="0"/>
              <a:t>: </a:t>
            </a:r>
            <a:r>
              <a:rPr lang="et-EE" dirty="0" err="1" smtClean="0"/>
              <a:t>Definitions</a:t>
            </a:r>
            <a:r>
              <a:rPr lang="et-EE" dirty="0" smtClean="0"/>
              <a:t> &amp; </a:t>
            </a:r>
            <a:r>
              <a:rPr lang="et-EE" dirty="0" err="1" smtClean="0"/>
              <a:t>Classification</a:t>
            </a:r>
            <a:r>
              <a:rPr lang="et-EE" dirty="0" smtClean="0"/>
              <a:t>, 2015-2017. Oxford:</a:t>
            </a:r>
          </a:p>
          <a:p>
            <a:pPr marL="0" indent="0">
              <a:buNone/>
            </a:pPr>
            <a:r>
              <a:rPr lang="et-EE" dirty="0" err="1" smtClean="0"/>
              <a:t>Wiley</a:t>
            </a:r>
            <a:r>
              <a:rPr lang="et-EE" dirty="0" smtClean="0"/>
              <a:t> </a:t>
            </a:r>
            <a:r>
              <a:rPr lang="et-EE" dirty="0" err="1" smtClean="0"/>
              <a:t>Blackwell</a:t>
            </a:r>
            <a:r>
              <a:rPr lang="et-EE" dirty="0" smtClean="0"/>
              <a:t>.</a:t>
            </a:r>
          </a:p>
          <a:p>
            <a:pPr marL="0" indent="0">
              <a:buNone/>
            </a:pPr>
            <a:r>
              <a:rPr lang="et-EE" dirty="0" smtClean="0"/>
              <a:t>Uiga, B. (2002) Käsiraamat õdedele. Tartu.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3755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Kliiniline audit „Iseseisva </a:t>
            </a:r>
            <a:r>
              <a:rPr lang="et-E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statsionaarse õendusabi kvaliteet ja põhjendatus“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dirty="0" smtClean="0"/>
              <a:t> </a:t>
            </a:r>
            <a:r>
              <a:rPr lang="et-EE" u="sng" dirty="0"/>
              <a:t>Auditi eesmärk</a:t>
            </a:r>
          </a:p>
          <a:p>
            <a:pPr marL="0" indent="0">
              <a:buNone/>
            </a:pPr>
            <a:r>
              <a:rPr lang="et-EE" dirty="0" smtClean="0"/>
              <a:t>oli </a:t>
            </a:r>
            <a:r>
              <a:rPr lang="et-EE" dirty="0"/>
              <a:t>hinnata iseseisva statsionaarse õendusabi kvaliteeti ja põhjendatust  ning anda </a:t>
            </a:r>
            <a:r>
              <a:rPr lang="et-EE" dirty="0" err="1"/>
              <a:t>teenuseosutajatele</a:t>
            </a:r>
            <a:r>
              <a:rPr lang="et-EE" dirty="0"/>
              <a:t>  tõenduspõhised andmed teenuse kvaliteedi </a:t>
            </a:r>
            <a:r>
              <a:rPr lang="et-EE" dirty="0" smtClean="0"/>
              <a:t>parandamiseks</a:t>
            </a:r>
          </a:p>
          <a:p>
            <a:pPr marL="0" indent="0">
              <a:buNone/>
            </a:pPr>
            <a:r>
              <a:rPr lang="et-EE" dirty="0"/>
              <a:t>Auditeerimisel olid andmete allikaks: </a:t>
            </a:r>
            <a:r>
              <a:rPr lang="et-EE" dirty="0" err="1"/>
              <a:t>õendusdokumetatsiooni</a:t>
            </a:r>
            <a:r>
              <a:rPr lang="et-EE" dirty="0"/>
              <a:t> hindamine  (teenuse kvaliteet, põhjendatus)  ja vaatlused/intervjuud kohapeal teenuse kvaliteedi hindamiseks</a:t>
            </a:r>
            <a:r>
              <a:rPr lang="et-EE" dirty="0" smtClean="0"/>
              <a:t>.</a:t>
            </a:r>
            <a:endParaRPr lang="et-EE" dirty="0"/>
          </a:p>
          <a:p>
            <a:r>
              <a:rPr lang="et-EE" dirty="0" smtClean="0"/>
              <a:t>Kokku auditeeriti juhuvalimi alusel 20 asutust ja igast asutusest auditeeriti 15 õenduslugu, kokku 300 õenduslugu </a:t>
            </a:r>
          </a:p>
          <a:p>
            <a:r>
              <a:rPr lang="et-EE" dirty="0" smtClean="0"/>
              <a:t>Auditeeriti 2015. aasta õenduslugusid </a:t>
            </a:r>
          </a:p>
          <a:p>
            <a:r>
              <a:rPr lang="et-EE" dirty="0" smtClean="0"/>
              <a:t>Vaatlus/intervjuud viidi läbi 17 asutuses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075"/>
          </a:xfrm>
        </p:spPr>
        <p:txBody>
          <a:bodyPr>
            <a:normAutofit fontScale="90000"/>
          </a:bodyPr>
          <a:lstStyle/>
          <a:p>
            <a:r>
              <a:rPr lang="et-EE" b="1" dirty="0" smtClean="0">
                <a:latin typeface="Times New Roman" pitchFamily="18" charset="0"/>
                <a:cs typeface="Times New Roman" pitchFamily="18" charset="0"/>
              </a:rPr>
              <a:t>Auditi kriteeriumid             Auditi tulemused</a:t>
            </a:r>
            <a:endParaRPr lang="et-EE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092200"/>
            <a:ext cx="5181600" cy="50847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b="1" dirty="0" smtClean="0"/>
              <a:t>Õendusanamnees</a:t>
            </a:r>
            <a:endParaRPr lang="et-EE" dirty="0" smtClean="0"/>
          </a:p>
          <a:p>
            <a:r>
              <a:rPr lang="et-EE" dirty="0" smtClean="0"/>
              <a:t>Õendusanamneesi olemasolu</a:t>
            </a:r>
          </a:p>
          <a:p>
            <a:r>
              <a:rPr lang="et-EE" dirty="0" smtClean="0"/>
              <a:t>Patsiendi või isiku allkiri, kellelt info saadi</a:t>
            </a:r>
          </a:p>
          <a:p>
            <a:r>
              <a:rPr lang="et-EE" dirty="0" smtClean="0"/>
              <a:t>Lamatiste tekkeriski hindamine </a:t>
            </a:r>
          </a:p>
          <a:p>
            <a:r>
              <a:rPr lang="et-EE" dirty="0" smtClean="0"/>
              <a:t>Kukkumisriski hindamine</a:t>
            </a:r>
          </a:p>
          <a:p>
            <a:pPr marL="0" indent="0">
              <a:buNone/>
            </a:pPr>
            <a:endParaRPr lang="et-EE" dirty="0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092200"/>
            <a:ext cx="5181600" cy="50847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b="1" dirty="0" smtClean="0"/>
              <a:t>Õendusanamnees</a:t>
            </a:r>
          </a:p>
          <a:p>
            <a:r>
              <a:rPr lang="et-EE" dirty="0" smtClean="0"/>
              <a:t>Kõik auditeeritud õenduslood sisaldasid õendusanamneesi</a:t>
            </a:r>
          </a:p>
          <a:p>
            <a:r>
              <a:rPr lang="et-EE" dirty="0" smtClean="0"/>
              <a:t>Anamneesi kogumiseks oli kasutatud struktureeritud vormi, mille sisukvaliteet oli väga erinev</a:t>
            </a:r>
          </a:p>
          <a:p>
            <a:r>
              <a:rPr lang="et-EE" dirty="0" smtClean="0"/>
              <a:t>Väga hästi oli täidetud, kellelt info oli saadud</a:t>
            </a:r>
          </a:p>
          <a:p>
            <a:r>
              <a:rPr lang="et-EE" dirty="0" smtClean="0"/>
              <a:t>Lamatiste risk oli hinnatud veerandis (23,7%)õenduslugudes</a:t>
            </a:r>
          </a:p>
          <a:p>
            <a:r>
              <a:rPr lang="et-EE" dirty="0" smtClean="0"/>
              <a:t>Kukkumise risk oli hinnatud kolmandikus (30,3%)õenduslugudes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4612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5884"/>
          </a:xfrm>
        </p:spPr>
        <p:txBody>
          <a:bodyPr>
            <a:normAutofit fontScale="90000"/>
          </a:bodyPr>
          <a:lstStyle/>
          <a:p>
            <a:pPr algn="ctr"/>
            <a:r>
              <a:rPr lang="et-EE" dirty="0" smtClean="0"/>
              <a:t> </a:t>
            </a:r>
            <a:br>
              <a:rPr lang="et-EE" dirty="0" smtClean="0"/>
            </a:br>
            <a:r>
              <a:rPr lang="et-EE" b="1" dirty="0" smtClean="0">
                <a:latin typeface="Times New Roman" pitchFamily="18" charset="0"/>
                <a:cs typeface="Times New Roman" pitchFamily="18" charset="0"/>
              </a:rPr>
              <a:t>Auditi kriteeriumid           Auditi tulemused</a:t>
            </a:r>
            <a:r>
              <a:rPr lang="et-EE" dirty="0" smtClean="0"/>
              <a:t/>
            </a:r>
            <a:br>
              <a:rPr lang="et-EE" dirty="0" smtClean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95754"/>
            <a:ext cx="5181600" cy="498120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t-EE" b="1" dirty="0" smtClean="0"/>
              <a:t>Õendusplaan</a:t>
            </a:r>
          </a:p>
          <a:p>
            <a:r>
              <a:rPr lang="et-EE" dirty="0" smtClean="0"/>
              <a:t>Õendusplaani olemasolu</a:t>
            </a:r>
          </a:p>
          <a:p>
            <a:r>
              <a:rPr lang="et-EE" dirty="0" smtClean="0"/>
              <a:t>Õendusprobleemide seos õendusanamneesiga</a:t>
            </a:r>
          </a:p>
          <a:p>
            <a:r>
              <a:rPr lang="et-EE" dirty="0" smtClean="0"/>
              <a:t>Õendusabi eesmärkide seos õendusprobleemidega</a:t>
            </a:r>
          </a:p>
          <a:p>
            <a:r>
              <a:rPr lang="et-EE" dirty="0" smtClean="0"/>
              <a:t>Hinnang õendustegevusele õendusplaanis või dokumentatsiooni muus osas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23889"/>
            <a:ext cx="5181600" cy="495307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t-EE" b="1" dirty="0" smtClean="0"/>
              <a:t>Õendusplaan</a:t>
            </a:r>
          </a:p>
          <a:p>
            <a:r>
              <a:rPr lang="et-EE" dirty="0" smtClean="0"/>
              <a:t>Õendusplaani ei olnud täidetud kõigis õenduslugudes (76,3%) ja paljudes õenduslugudes oli õendusplaan täidetud osaliselt (puudus eesmärk, hinnang)</a:t>
            </a:r>
          </a:p>
          <a:p>
            <a:r>
              <a:rPr lang="et-EE" dirty="0" smtClean="0"/>
              <a:t>Pooltes (56,7%) õenduslugudes tulenesid õendusprobleemid õendusanamneesist</a:t>
            </a:r>
          </a:p>
          <a:p>
            <a:r>
              <a:rPr lang="et-EE" dirty="0" smtClean="0"/>
              <a:t>2/3 (72,3%) õenduslugudes õenduseesmärgid vastasid püstitatud probleemile</a:t>
            </a:r>
          </a:p>
          <a:p>
            <a:r>
              <a:rPr lang="et-EE" dirty="0" smtClean="0"/>
              <a:t>11,3% õenduslugudes puudus sisuline seos õendusanamneesi vahel</a:t>
            </a:r>
          </a:p>
          <a:p>
            <a:r>
              <a:rPr lang="et-EE" dirty="0" smtClean="0"/>
              <a:t>Hinnangud puudusid paljudes õenduslugudes 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1644"/>
          </a:xfrm>
        </p:spPr>
        <p:txBody>
          <a:bodyPr/>
          <a:lstStyle/>
          <a:p>
            <a:r>
              <a:rPr lang="et-EE" b="1" dirty="0" smtClean="0">
                <a:latin typeface="Times New Roman" pitchFamily="18" charset="0"/>
                <a:cs typeface="Times New Roman" pitchFamily="18" charset="0"/>
              </a:rPr>
              <a:t>Auditi kriteeriumid         Auditi tulemused</a:t>
            </a:r>
            <a:endParaRPr lang="et-EE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77107"/>
            <a:ext cx="5181600" cy="469985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t-EE" b="1" dirty="0" smtClean="0"/>
              <a:t>Jälgimisleht</a:t>
            </a:r>
          </a:p>
          <a:p>
            <a:r>
              <a:rPr lang="et-EE" dirty="0" smtClean="0"/>
              <a:t>Kas teenuse osutaja kasutab jälgimislehte</a:t>
            </a:r>
          </a:p>
          <a:p>
            <a:r>
              <a:rPr lang="et-EE" dirty="0" smtClean="0"/>
              <a:t>Kas jälgimislehe kanded vastavad patsiendi terviseseisundile 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05243"/>
            <a:ext cx="5181600" cy="467172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t-EE" b="1" dirty="0" smtClean="0"/>
              <a:t>Jälgimisleht</a:t>
            </a:r>
          </a:p>
          <a:p>
            <a:r>
              <a:rPr lang="et-EE" dirty="0" smtClean="0"/>
              <a:t>83,4% õenduslugudes kasutati jälgimislehte</a:t>
            </a:r>
          </a:p>
          <a:p>
            <a:r>
              <a:rPr lang="et-EE" dirty="0" smtClean="0"/>
              <a:t>Jälgimislehed olid vormistatud väga erinevalt</a:t>
            </a:r>
          </a:p>
          <a:p>
            <a:r>
              <a:rPr lang="et-EE" dirty="0" smtClean="0"/>
              <a:t>Patsiendi jälgimisega seotud kandeid võis leida õendusplaanis, päevikuosas, kui ka ravilehel</a:t>
            </a:r>
          </a:p>
          <a:p>
            <a:r>
              <a:rPr lang="et-EE" dirty="0" smtClean="0"/>
              <a:t>90% õenduslugudes olid õendustegevused dokumenteeritud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3170"/>
          </a:xfrm>
        </p:spPr>
        <p:txBody>
          <a:bodyPr/>
          <a:lstStyle/>
          <a:p>
            <a:r>
              <a:rPr lang="et-EE" b="1" dirty="0" smtClean="0">
                <a:latin typeface="Times New Roman" pitchFamily="18" charset="0"/>
                <a:cs typeface="Times New Roman" pitchFamily="18" charset="0"/>
              </a:rPr>
              <a:t>Auditi kriteeriumid         Auditi tulemused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80160"/>
            <a:ext cx="5181600" cy="489680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t-EE" b="1" dirty="0" smtClean="0"/>
              <a:t>Õendusepikriis</a:t>
            </a:r>
          </a:p>
          <a:p>
            <a:r>
              <a:rPr lang="et-EE" dirty="0" smtClean="0"/>
              <a:t>Õendusepikriisi olemasolu</a:t>
            </a:r>
          </a:p>
          <a:p>
            <a:r>
              <a:rPr lang="et-EE" dirty="0" smtClean="0"/>
              <a:t>Kokkuvõte patsiendile osutatud õendusabist </a:t>
            </a:r>
          </a:p>
          <a:p>
            <a:r>
              <a:rPr lang="et-EE" dirty="0" smtClean="0"/>
              <a:t>Kokkuvõte patsiendi toimetulekust</a:t>
            </a:r>
          </a:p>
          <a:p>
            <a:r>
              <a:rPr lang="et-EE" dirty="0" smtClean="0"/>
              <a:t>Õe tähelepanekud ja soovitused edaspidiseks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94228"/>
            <a:ext cx="5181600" cy="488273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t-EE" b="1" dirty="0" smtClean="0"/>
              <a:t>Õendusepikriis</a:t>
            </a:r>
          </a:p>
          <a:p>
            <a:r>
              <a:rPr lang="et-EE" dirty="0" smtClean="0"/>
              <a:t>Enamus (92%) õenduslugusid sisaldasid </a:t>
            </a:r>
            <a:r>
              <a:rPr lang="et-EE" dirty="0" err="1" smtClean="0"/>
              <a:t>õendusepikriisi</a:t>
            </a:r>
            <a:r>
              <a:rPr lang="et-EE" dirty="0" smtClean="0"/>
              <a:t>, sisukvaliteet väga erinev</a:t>
            </a:r>
          </a:p>
          <a:p>
            <a:r>
              <a:rPr lang="et-EE" dirty="0" smtClean="0"/>
              <a:t>Pooled (51,3%) õenduslood sisaldasid nõuetekohast õendusepikriisi, 30% epikriise olid täidetud osaliselt</a:t>
            </a:r>
          </a:p>
          <a:p>
            <a:r>
              <a:rPr lang="et-EE" dirty="0" smtClean="0"/>
              <a:t>58,3% epikriisidest sisaldasid õe tähelepanekuid ja soovitusi edaspidiseks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215901"/>
            <a:ext cx="10515600" cy="876299"/>
          </a:xfrm>
        </p:spPr>
        <p:txBody>
          <a:bodyPr/>
          <a:lstStyle/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Järeldused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t-EE" u="sng" dirty="0" smtClean="0"/>
              <a:t>Õendusdokumentatsioon </a:t>
            </a:r>
          </a:p>
          <a:p>
            <a:r>
              <a:rPr lang="et-EE" dirty="0" smtClean="0"/>
              <a:t>kvaliteet oli asutuseti vormiliselt kui sisult väga erinev</a:t>
            </a:r>
          </a:p>
          <a:p>
            <a:r>
              <a:rPr lang="et-EE" dirty="0" smtClean="0"/>
              <a:t>ei vastanud ka sageli kehtivatele määrustele</a:t>
            </a:r>
          </a:p>
          <a:p>
            <a:r>
              <a:rPr lang="et-EE" dirty="0" smtClean="0"/>
              <a:t>on ebaühtlane ja probleemidega, sh õendusprotsessi dokumenteerimise olulistes osades</a:t>
            </a:r>
          </a:p>
          <a:p>
            <a:r>
              <a:rPr lang="et-EE" dirty="0"/>
              <a:t>s</a:t>
            </a:r>
            <a:r>
              <a:rPr lang="et-EE" dirty="0" smtClean="0"/>
              <a:t>ageli puudub erinevate dokumentide vahel loogiline seos, mistõttu võib järeldada, et õendusprotsessi nähta süsteemse protsessina.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1556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Õ</a:t>
            </a:r>
            <a:r>
              <a:rPr lang="et-EE" dirty="0" smtClean="0"/>
              <a:t>endusabi dokumenteerimise aluseks olevad õigusaktid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 smtClean="0"/>
              <a:t>1. Sotsiaalministri 18. septembri 2008. a määrusele nr 56 „Tervishoiuteenuse osutamise dokumenteerimise ning nende dokumentide säilitamise tingimused ja kord“</a:t>
            </a:r>
          </a:p>
          <a:p>
            <a:pPr marL="0" indent="0">
              <a:buNone/>
            </a:pPr>
            <a:r>
              <a:rPr lang="et-EE" dirty="0" smtClean="0">
                <a:hlinkClick r:id="rId2"/>
              </a:rPr>
              <a:t>https://www.riigiteataja.ee/akt/131072015003</a:t>
            </a:r>
            <a:r>
              <a:rPr lang="et-EE" dirty="0" smtClean="0"/>
              <a:t> </a:t>
            </a:r>
          </a:p>
          <a:p>
            <a:r>
              <a:rPr lang="et-EE" dirty="0" smtClean="0"/>
              <a:t>2.Sotsiaalministri 13.septembri 2014.a määrusele nr 4 „Õendushaiglas iseseisvalt osutada lubatud õendusabiteenuste loetelu ja nende hulka kuuluvad tegevused ning nõuded statsionaarse õendusabi iseseisvalt osutamiseks vajalikule töötajate koosseisule, ruumidele, sisseseadele, aparatuurile ja töövahenditele“</a:t>
            </a:r>
          </a:p>
          <a:p>
            <a:pPr marL="0" indent="0">
              <a:buNone/>
            </a:pPr>
            <a:r>
              <a:rPr lang="et-EE" dirty="0" smtClean="0">
                <a:hlinkClick r:id="rId3"/>
              </a:rPr>
              <a:t>https://www.riigiteataja.ee/akt/117012014004</a:t>
            </a:r>
            <a:endParaRPr lang="et-EE" dirty="0" smtClean="0"/>
          </a:p>
          <a:p>
            <a:r>
              <a:rPr lang="et-EE" dirty="0" smtClean="0"/>
              <a:t>3.Sotsiaalministri 15.detsembri 2014.a määrusele nr 128 „Tervishoiuteenuste kvaliteedi tagamise nõuded“</a:t>
            </a:r>
          </a:p>
          <a:p>
            <a:pPr marL="0" indent="0">
              <a:buNone/>
            </a:pPr>
            <a:r>
              <a:rPr lang="et-EE" dirty="0" smtClean="0">
                <a:hlinkClick r:id="rId4"/>
              </a:rPr>
              <a:t>https://www.riigiteataja.ee/akt/106112013006</a:t>
            </a: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2871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1080</Words>
  <Application>Microsoft Office PowerPoint</Application>
  <PresentationFormat>Laiekraan</PresentationFormat>
  <Paragraphs>161</Paragraphs>
  <Slides>21</Slides>
  <Notes>3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Office'i kujundus</vt:lpstr>
      <vt:lpstr>Õendusprotsess- teooria ja praktika</vt:lpstr>
      <vt:lpstr>Sissejuhatus </vt:lpstr>
      <vt:lpstr>Kliiniline audit „Iseseisva statsionaarse õendusabi kvaliteet ja põhjendatus“</vt:lpstr>
      <vt:lpstr>Auditi kriteeriumid             Auditi tulemused</vt:lpstr>
      <vt:lpstr>  Auditi kriteeriumid           Auditi tulemused </vt:lpstr>
      <vt:lpstr>Auditi kriteeriumid         Auditi tulemused</vt:lpstr>
      <vt:lpstr>Auditi kriteeriumid         Auditi tulemused</vt:lpstr>
      <vt:lpstr>Järeldused</vt:lpstr>
      <vt:lpstr>Õendusabi dokumenteerimise aluseks olevad õigusaktid</vt:lpstr>
      <vt:lpstr>Repetitio est mater studiorum</vt:lpstr>
      <vt:lpstr>Õendusprotsess</vt:lpstr>
      <vt:lpstr>Õendusabi vajaduse hindamine- anamnees</vt:lpstr>
      <vt:lpstr>Õendusabi vajaduse hindamine-  anamnees (2)</vt:lpstr>
      <vt:lpstr>Andmete analüüs</vt:lpstr>
      <vt:lpstr>Õendusdiagnoos</vt:lpstr>
      <vt:lpstr>Eesmärk</vt:lpstr>
      <vt:lpstr>Õendustegevuste planeerimine ja teostamine</vt:lpstr>
      <vt:lpstr>Õendustegevuse hindamine</vt:lpstr>
      <vt:lpstr>Professionaalne kvaliteet</vt:lpstr>
      <vt:lpstr>Kett on just nii tugev, kui tugev on tema kõige nõrgem lüli</vt:lpstr>
      <vt:lpstr>Kasutatud kirjandus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Lilia Leppsaar</dc:creator>
  <cp:lastModifiedBy>Lilia Leppsaar</cp:lastModifiedBy>
  <cp:revision>70</cp:revision>
  <dcterms:created xsi:type="dcterms:W3CDTF">2018-04-09T08:27:56Z</dcterms:created>
  <dcterms:modified xsi:type="dcterms:W3CDTF">2018-04-16T07:40:28Z</dcterms:modified>
</cp:coreProperties>
</file>